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3" r:id="rId21"/>
    <p:sldId id="287" r:id="rId22"/>
    <p:sldId id="289" r:id="rId23"/>
    <p:sldId id="291" r:id="rId24"/>
    <p:sldId id="292" r:id="rId25"/>
    <p:sldId id="294" r:id="rId26"/>
    <p:sldId id="296" r:id="rId27"/>
    <p:sldId id="299" r:id="rId28"/>
    <p:sldId id="302" r:id="rId29"/>
    <p:sldId id="304" r:id="rId30"/>
    <p:sldId id="305" r:id="rId31"/>
    <p:sldId id="306" r:id="rId3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417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750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041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94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8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370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243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955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355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74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752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4E62-3754-4C30-BAFB-AD95C6D72446}" type="datetimeFigureOut">
              <a:rPr lang="ar-IQ" smtClean="0"/>
              <a:t>14/09/1444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9D78-0F92-4E7A-B942-FD4DA89D545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0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452512"/>
            <a:ext cx="9144000" cy="2387600"/>
          </a:xfrm>
        </p:spPr>
        <p:txBody>
          <a:bodyPr/>
          <a:lstStyle/>
          <a:p>
            <a:r>
              <a:rPr lang="en-US" b="1" dirty="0"/>
              <a:t>Breast  pathology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sz="2800" dirty="0"/>
              <a:t>د. أسيل حامد جاسم </a:t>
            </a:r>
            <a:endParaRPr lang="en-US" sz="2800" dirty="0"/>
          </a:p>
          <a:p>
            <a:r>
              <a:rPr lang="en-US" sz="2800" dirty="0"/>
              <a:t>MBChB , </a:t>
            </a:r>
            <a:r>
              <a:rPr lang="en-US" sz="2800" dirty="0" err="1"/>
              <a:t>FICSpath</a:t>
            </a:r>
            <a:endParaRPr lang="ar-IQ" sz="28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28482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826165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/>
              <a:t>It  affect  young  females ( peak in 3rd  decade ) , firm , freely  mobile mass , mostly  single  but  may   be  multiple ,</a:t>
            </a:r>
          </a:p>
          <a:p>
            <a:pPr marL="0" indent="0" algn="l">
              <a:buNone/>
            </a:pPr>
            <a:r>
              <a:rPr lang="en-US" sz="3200" dirty="0"/>
              <a:t> size : 1-10 cm in diameter .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 Histology : loose  fibroblastic  stroma containing  ductlike  epithelium  - lined  spaces of  various  shapes  and  sizes .The glandular spaces  are  lined  by luminal  and  myoepithelial  cells with  well  defined  basement  membrane  .</a:t>
            </a:r>
          </a:p>
          <a:p>
            <a:pPr marL="0" indent="0" algn="l">
              <a:buNone/>
            </a:pPr>
            <a:r>
              <a:rPr lang="en-US" sz="3200" dirty="0"/>
              <a:t> 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86593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Large  duct  papilloma :</a:t>
            </a: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Neoplastic  papillary  growth  within  a  duct, less than 1cm lesions in major duct  just  below  the  nipple.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0850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Carcinoma of the female breast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Mammary  cancer is  the   commonest  malignant  neoplasm that   affect   women   but   no longer  the  first  cancer  killer 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02319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Risk  factors  &amp; pathogenesis:</a:t>
            </a: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200" dirty="0"/>
              <a:t>1.Age  : risk  is steadily  increases throughout  life  , especially  after  menopause . 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2.Hormonal  influence :  </a:t>
            </a:r>
          </a:p>
          <a:p>
            <a:pPr marL="0" indent="0" algn="l">
              <a:buNone/>
            </a:pPr>
            <a:r>
              <a:rPr lang="en-US" sz="3200" dirty="0"/>
              <a:t> -long  duration  of  reproductive  life .                   </a:t>
            </a:r>
          </a:p>
          <a:p>
            <a:pPr marL="0" indent="0" algn="l">
              <a:buNone/>
            </a:pPr>
            <a:r>
              <a:rPr lang="en-US" sz="3200" dirty="0"/>
              <a:t> -Age at first full term pregnancy .</a:t>
            </a:r>
          </a:p>
          <a:p>
            <a:pPr marL="0" indent="0" algn="l">
              <a:buNone/>
            </a:pPr>
            <a:r>
              <a:rPr lang="en-US" sz="3200" dirty="0"/>
              <a:t>( over 35 associated with more risk ).</a:t>
            </a:r>
          </a:p>
          <a:p>
            <a:pPr marL="0" indent="0" algn="l">
              <a:buNone/>
            </a:pPr>
            <a:r>
              <a:rPr lang="en-US" sz="3200" dirty="0"/>
              <a:t>-nulliparity .</a:t>
            </a:r>
          </a:p>
          <a:p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0468140" y="-257691"/>
            <a:ext cx="292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Risk  factors  &amp; pathogenesis: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848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3140" y="634778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-Prolonged  exposure   to exogenous  estrogens .</a:t>
            </a:r>
          </a:p>
          <a:p>
            <a:pPr marL="0" indent="0" algn="l">
              <a:buNone/>
            </a:pPr>
            <a:r>
              <a:rPr lang="en-US" sz="3200" dirty="0"/>
              <a:t> -functioning   </a:t>
            </a:r>
            <a:r>
              <a:rPr lang="en-US" sz="3200" dirty="0" err="1"/>
              <a:t>overian</a:t>
            </a:r>
            <a:r>
              <a:rPr lang="en-US" sz="3200" dirty="0"/>
              <a:t>  tumors  that  elaborate </a:t>
            </a:r>
          </a:p>
          <a:p>
            <a:pPr marL="0" indent="0" algn="l">
              <a:buNone/>
            </a:pPr>
            <a:r>
              <a:rPr lang="en-US" sz="3200" dirty="0"/>
              <a:t> estrogen .</a:t>
            </a:r>
            <a:endParaRPr lang="ar-IQ" sz="3200" dirty="0"/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Estrogen  stimulate  the  production  of  growth  factors , such as  transforming   growth  factor  alpha , platelet  derived  growth  factor  and  fibroblast  growth  factor which  may promote tumor development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08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31875" y="709206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4. Genetic  changes :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-Overexpression  of  the  HER2/NEW  proto – oncogene .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-mutations  in  BRCA1 &amp; BRCA2  genes (both  are  tumor  suppressor   genes . 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7512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Classification  of  breast  carcinoma :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chemeClr val="accent1"/>
                </a:solidFill>
              </a:rPr>
              <a:t>A- Noninvasive :</a:t>
            </a:r>
          </a:p>
          <a:p>
            <a:pPr marL="0" indent="0" algn="l">
              <a:buNone/>
            </a:pPr>
            <a:r>
              <a:rPr lang="en-US" sz="3200" dirty="0"/>
              <a:t>1-Ductal  carcinoma  in  situ (DCIS) .</a:t>
            </a:r>
          </a:p>
          <a:p>
            <a:pPr marL="0" indent="0" algn="l">
              <a:buNone/>
            </a:pPr>
            <a:r>
              <a:rPr lang="en-US" sz="3200" dirty="0"/>
              <a:t>2-Lobular carcinoma  in  situ (LCIS) .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chemeClr val="accent1"/>
                </a:solidFill>
              </a:rPr>
              <a:t>B-Invasive (infiltrating) :</a:t>
            </a:r>
          </a:p>
          <a:p>
            <a:pPr marL="0" indent="0" algn="l">
              <a:buNone/>
            </a:pPr>
            <a:r>
              <a:rPr lang="en-US" sz="3200" dirty="0"/>
              <a:t>1-invasive  ductal  carcinoma (not  otherwise  specified ). Commonest type</a:t>
            </a:r>
          </a:p>
          <a:p>
            <a:pPr marL="0" indent="0" algn="l">
              <a:buNone/>
            </a:pPr>
            <a:r>
              <a:rPr lang="en-US" sz="3200" dirty="0"/>
              <a:t>2-invasive  lobular  carcinoma .</a:t>
            </a:r>
          </a:p>
          <a:p>
            <a:pPr marL="0" indent="0" algn="l">
              <a:buNone/>
            </a:pPr>
            <a:r>
              <a:rPr lang="en-US" sz="3200" dirty="0"/>
              <a:t>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95727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68794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3-Medullary  carcinoma .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4-colloid (mucinous) carcinoma .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5-tubullar  carcinoma .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6-other  types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621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dirty="0">
                <a:solidFill>
                  <a:schemeClr val="accent1"/>
                </a:solidFill>
              </a:rPr>
              <a:t>CARCINOMA  IN – SITU (CIS)=NO  STROMAL  INVASION</a:t>
            </a:r>
            <a:br>
              <a:rPr lang="it-IT" sz="3200" dirty="0">
                <a:solidFill>
                  <a:schemeClr val="accent1"/>
                </a:solidFill>
              </a:rPr>
            </a:br>
            <a:endParaRPr lang="ar-IQ" sz="32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has   a  wide variety  of  histological  appearances ( solid  ,</a:t>
            </a:r>
            <a:r>
              <a:rPr lang="en-US" sz="3200" dirty="0" err="1"/>
              <a:t>comedo</a:t>
            </a:r>
            <a:r>
              <a:rPr lang="en-US" sz="3200" dirty="0"/>
              <a:t> ,cribriform ,papillary,….) necrosis  may  be  present  in  any  of  these  types . Nuclear  appearance   ranges  from  low nuclear  grade  to high nuclear  grade .</a:t>
            </a:r>
          </a:p>
          <a:p>
            <a:pPr marL="0" indent="0" algn="l">
              <a:buNone/>
            </a:pPr>
            <a:r>
              <a:rPr lang="en-US" sz="3200" dirty="0"/>
              <a:t>   calcifications  frequently  are  associated  with DCIS.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6789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LCIS: the cells are uniform with low  grade  nucleus </a:t>
            </a:r>
            <a:r>
              <a:rPr lang="en-US" dirty="0"/>
              <a:t>.</a:t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the cells are uniform with low  grade  nucleus , arranged  in  loosely  cohesive  clusters  within  the  lobule . it  is  rarely  associated   with  calcifications </a:t>
            </a:r>
          </a:p>
          <a:p>
            <a:pPr marL="0" indent="0" algn="l">
              <a:buNone/>
            </a:pPr>
            <a:r>
              <a:rPr lang="en-US" sz="3200" dirty="0"/>
              <a:t>subsequent    invasive  carcinomas  may  arise  in either  breast  ,most  of  these  cancers  are  invasive  lobular carcinomas ; however ,invasive  ductal  carcinoma   may  also  arise  from LCIS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330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Fibrocystic  changes of the breast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This  term  is  used  to  cover  a group  of changes  which  very frequently   develop  in  the  female  breast   between  puberty   and  menopause  and  cause  a lump or lumpiness  of  the breast . 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It is  the commonest   breast  lesion seen  in  premenopausal  women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1936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Paget  disease of the nipple:</a:t>
            </a:r>
            <a:endParaRPr lang="ar-IQ" sz="32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3500" dirty="0"/>
              <a:t>when DCIS or infiltrative ductal carcinoma extend along  a  major  duct  , group   of cancerous  cells   may   enter  the deeper  layer  of   the   epidermis     and  spread  within  it  through the nipple  and  areola.</a:t>
            </a:r>
          </a:p>
          <a:p>
            <a:pPr marL="0" indent="0" algn="l">
              <a:buNone/>
            </a:pPr>
            <a:endParaRPr lang="en-US" sz="3500" dirty="0"/>
          </a:p>
          <a:p>
            <a:pPr marL="0" indent="0" algn="l">
              <a:buNone/>
            </a:pPr>
            <a:r>
              <a:rPr lang="en-US" sz="3500" dirty="0"/>
              <a:t> gross appearance: unilateral  crusting  exudates  over  the  nipple  and  areola  skin .</a:t>
            </a:r>
          </a:p>
          <a:p>
            <a:pPr marL="0" indent="0" algn="l">
              <a:buNone/>
            </a:pPr>
            <a:endParaRPr lang="en-US" sz="3500" dirty="0"/>
          </a:p>
          <a:p>
            <a:pPr marL="0" indent="0" algn="l">
              <a:buNone/>
            </a:pPr>
            <a:r>
              <a:rPr lang="en-US" sz="3500" dirty="0"/>
              <a:t> Prognosis is  based on  the  underlying  carcinoma  and  not  affected  by  the  presence  of  </a:t>
            </a:r>
            <a:r>
              <a:rPr lang="en-US" sz="3500" dirty="0" err="1"/>
              <a:t>paget</a:t>
            </a:r>
            <a:r>
              <a:rPr lang="en-US" sz="3500" dirty="0"/>
              <a:t>  disease 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875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2-Invasive carcinoma of the breast</a:t>
            </a:r>
            <a:endParaRPr lang="ar-IQ" sz="32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1-invasive  ductal  carcinoma (not  otherwise  specified ). Commonest type</a:t>
            </a:r>
          </a:p>
          <a:p>
            <a:pPr marL="0" indent="0" algn="l">
              <a:buNone/>
            </a:pPr>
            <a:r>
              <a:rPr lang="en-US" sz="3200" dirty="0"/>
              <a:t>The  majority  of  cancers  fall in  this  group (70% – 80%)... Microscopical  appearance  is  quite  heterogenous  ranging  from  tumors  with  well  developed  tubule  and  low  grade nuclei to  tumors  consisting  of  sheets  of  anaplastic  cells .</a:t>
            </a:r>
          </a:p>
          <a:p>
            <a:pPr marL="0" indent="0" algn="l">
              <a:buNone/>
            </a:pPr>
            <a:r>
              <a:rPr lang="en-US" sz="3200" dirty="0"/>
              <a:t>Most  carcinomas  produce  a  desmoplastic  response , which  replace  normal  breast  fat  and  form  a  hard  palpable mass. The  tumor  margins   typically  are irregular 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6405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2-Invasive lobular carcinoma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form less than  20%  of all breast  cancer . consist  of  cells  identical   to  the  cells  of  LCIS . </a:t>
            </a:r>
            <a:r>
              <a:rPr lang="en-US" sz="3200" dirty="0" err="1"/>
              <a:t>commonlylobular</a:t>
            </a:r>
            <a:r>
              <a:rPr lang="en-US" sz="3200" dirty="0"/>
              <a:t>  carcinomas  are  more  frequently  </a:t>
            </a:r>
            <a:r>
              <a:rPr lang="en-US" sz="3200" dirty="0" err="1"/>
              <a:t>multicentric</a:t>
            </a:r>
            <a:r>
              <a:rPr lang="en-US" sz="3200" dirty="0"/>
              <a:t>  and  bilateral . Almost  all these  carcinomas  express  hormone  receptor.</a:t>
            </a:r>
          </a:p>
          <a:p>
            <a:pPr marL="0" indent="0" algn="l">
              <a:buNone/>
            </a:pPr>
            <a:r>
              <a:rPr lang="en-US" sz="3200" dirty="0"/>
              <a:t> </a:t>
            </a:r>
            <a:r>
              <a:rPr lang="en-US" sz="3200" dirty="0" err="1"/>
              <a:t>associThe</a:t>
            </a:r>
            <a:r>
              <a:rPr lang="en-US" sz="3200" dirty="0"/>
              <a:t>  cells invade  individually  into  the  stroma  and  are  often  </a:t>
            </a:r>
            <a:r>
              <a:rPr lang="en-US" sz="3200" dirty="0" err="1"/>
              <a:t>aligened</a:t>
            </a:r>
            <a:r>
              <a:rPr lang="en-US" sz="3200" dirty="0"/>
              <a:t>  in  single  -file </a:t>
            </a:r>
          </a:p>
          <a:p>
            <a:pPr marL="0" indent="0" algn="l">
              <a:buNone/>
            </a:pPr>
            <a:r>
              <a:rPr lang="en-US" sz="3200" dirty="0"/>
              <a:t>( Indian  - file )</a:t>
            </a:r>
          </a:p>
          <a:p>
            <a:pPr marL="0" indent="0" algn="l">
              <a:buNone/>
            </a:pPr>
            <a:r>
              <a:rPr lang="en-US" sz="3200" dirty="0" err="1"/>
              <a:t>ated</a:t>
            </a:r>
            <a:r>
              <a:rPr lang="en-US" sz="3200" dirty="0"/>
              <a:t>  with  adjacent  LCIS 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868890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836797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Lobular  carcinomas  have  a  unique  pattern  of  metastases  among  breast  cancers  ; they  may  frequently  </a:t>
            </a:r>
            <a:r>
              <a:rPr lang="en-US" sz="3200" dirty="0" err="1"/>
              <a:t>sepread</a:t>
            </a:r>
            <a:r>
              <a:rPr lang="en-US" sz="3200" dirty="0"/>
              <a:t>  to  cerebrospinal  fluid , serosal  surfaces, gastrointestinal  tract , </a:t>
            </a:r>
            <a:r>
              <a:rPr lang="en-US" sz="3200" dirty="0" err="1"/>
              <a:t>overy</a:t>
            </a:r>
            <a:r>
              <a:rPr lang="en-US" sz="3200" dirty="0"/>
              <a:t>  uterus  and  bone  marrow.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2687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4917" y="634779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3-Medullary  carcinoma : </a:t>
            </a:r>
          </a:p>
          <a:p>
            <a:pPr marL="0" indent="0" algn="l">
              <a:buNone/>
            </a:pPr>
            <a:r>
              <a:rPr lang="en-US" sz="3200" dirty="0"/>
              <a:t>  rare subtype  of  breast  carcinoma (1%) these  tumors  form  well  circumscribe  mass  with  pushing  borders . Microscopically  :sheets  of  large  anaplastic  cells  with  heavy  </a:t>
            </a:r>
            <a:r>
              <a:rPr lang="en-US" sz="3200" dirty="0" err="1"/>
              <a:t>lymphoplasmacytic</a:t>
            </a:r>
            <a:r>
              <a:rPr lang="en-US" sz="3200" dirty="0"/>
              <a:t>  infiltrate </a:t>
            </a:r>
            <a:r>
              <a:rPr lang="en-US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64334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4-Colloid  (mucinous ) carcinoma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also  rare  subtype of  breast  carcinoma  in  which  the  tumor  cells produce abundant  quantities  of  extracellular   mucin , these  tumors  grossly are  soft and  gelatinous  .</a:t>
            </a:r>
          </a:p>
          <a:p>
            <a:pPr marL="0" indent="0" algn="l">
              <a:buNone/>
            </a:pPr>
            <a:r>
              <a:rPr lang="en-US" sz="3200" dirty="0"/>
              <a:t>Microscopically : small  clusters  of  malignant  cells within  large  pools  of  mucin .</a:t>
            </a:r>
          </a:p>
          <a:p>
            <a:pPr marL="0" indent="0" algn="l">
              <a:buNone/>
            </a:pPr>
            <a:r>
              <a:rPr lang="en-US" sz="3200" dirty="0"/>
              <a:t> 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1197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5-Tubular  carcinoma  of  the breast :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rarely  present as  palpable  mass  ( less  than 1 cm )  in  diameter  usually  detected  by Microscopically : well – formed  tubules  with  low  grade  nuclei  lymph  node metastases  are  rare  and  prognosis  is  excellent</a:t>
            </a:r>
            <a:r>
              <a:rPr lang="en-US" dirty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03346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Inflammatory  carcinoma  :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the  clinical  presentation  of  an  enlarged , swollen , erythematous   breast ,usually  without  palpable  mass .  the  underlying  carcinoma  is  generally poorly  differentiated   and  diffusely  infiltrative .</a:t>
            </a:r>
          </a:p>
          <a:p>
            <a:pPr marL="0" indent="0" algn="l">
              <a:buNone/>
            </a:pPr>
            <a:r>
              <a:rPr lang="en-US" sz="3200" dirty="0"/>
              <a:t> </a:t>
            </a:r>
          </a:p>
          <a:p>
            <a:pPr marL="0" indent="0" algn="l">
              <a:buNone/>
            </a:pPr>
            <a:r>
              <a:rPr lang="en-US" sz="3200" dirty="0"/>
              <a:t> microscopically : blockage  of  the  dermal  lymphatic  spaces by  clusters  of  malignant  cells  leading  to edema </a:t>
            </a:r>
            <a:r>
              <a:rPr lang="en-US" sz="3200" dirty="0" err="1"/>
              <a:t>resuling</a:t>
            </a:r>
            <a:r>
              <a:rPr lang="en-US" sz="3200" dirty="0"/>
              <a:t>  in  characteristic  (inflamed ) clinical  appearance ; true  inflammation  is  minimal  to  absent 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072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Male breast</a:t>
            </a:r>
            <a:endParaRPr lang="ar-IQ" sz="32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35395"/>
            <a:ext cx="10515600" cy="47415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 err="1"/>
              <a:t>Hpertrophy</a:t>
            </a:r>
            <a:r>
              <a:rPr lang="en-US" sz="2400" dirty="0"/>
              <a:t>  (</a:t>
            </a:r>
            <a:r>
              <a:rPr lang="en-US" sz="2400" dirty="0" err="1"/>
              <a:t>gynaecomastia</a:t>
            </a:r>
            <a:r>
              <a:rPr lang="en-US" sz="2400" dirty="0"/>
              <a:t>) ; enlargement of one or both</a:t>
            </a:r>
          </a:p>
          <a:p>
            <a:pPr marL="0" indent="0" algn="l">
              <a:buNone/>
            </a:pPr>
            <a:r>
              <a:rPr lang="en-US" sz="2400" dirty="0"/>
              <a:t> 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acuses</a:t>
            </a:r>
            <a:r>
              <a:rPr lang="en-US" sz="2400" b="1" dirty="0">
                <a:solidFill>
                  <a:srgbClr val="FF0000"/>
                </a:solidFill>
              </a:rPr>
              <a:t> : 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b="1" dirty="0"/>
              <a:t>1-pubertal hypertrophy . </a:t>
            </a:r>
          </a:p>
          <a:p>
            <a:pPr marL="0" indent="0" algn="l">
              <a:buNone/>
            </a:pPr>
            <a:r>
              <a:rPr lang="en-US" sz="2400" b="1" dirty="0"/>
              <a:t>2-old age pt. </a:t>
            </a:r>
          </a:p>
          <a:p>
            <a:pPr marL="0" indent="0" algn="l">
              <a:buNone/>
            </a:pPr>
            <a:r>
              <a:rPr lang="en-US" sz="2400" b="1" dirty="0"/>
              <a:t>3- high </a:t>
            </a:r>
            <a:r>
              <a:rPr lang="en-US" sz="2400" b="1" dirty="0" err="1"/>
              <a:t>oestrogen</a:t>
            </a:r>
            <a:r>
              <a:rPr lang="en-US" sz="2400" b="1" dirty="0"/>
              <a:t> level  e.g. hormonal therapy in prostatic carcinoma . </a:t>
            </a:r>
          </a:p>
          <a:p>
            <a:pPr marL="0" indent="0" algn="l">
              <a:buNone/>
            </a:pPr>
            <a:r>
              <a:rPr lang="en-US" sz="2400" b="1" dirty="0"/>
              <a:t>4-endocrine disease. </a:t>
            </a:r>
          </a:p>
          <a:p>
            <a:pPr marL="0" indent="0" algn="l">
              <a:buNone/>
            </a:pPr>
            <a:r>
              <a:rPr lang="en-US" sz="2400" b="1" dirty="0"/>
              <a:t>5-klinefelter  syndrome</a:t>
            </a:r>
          </a:p>
        </p:txBody>
      </p:sp>
    </p:spTree>
    <p:extLst>
      <p:ext uri="{BB962C8B-B14F-4D97-AF65-F5344CB8AC3E}">
        <p14:creationId xmlns:p14="http://schemas.microsoft.com/office/powerpoint/2010/main" val="3008114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Carcinoma of the male breast </a:t>
            </a:r>
            <a:endParaRPr lang="ar-IQ" sz="3200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/>
              <a:t>1% of ♀ ) but </a:t>
            </a:r>
          </a:p>
          <a:p>
            <a:pPr marL="0" indent="0" algn="l">
              <a:buNone/>
            </a:pPr>
            <a:r>
              <a:rPr lang="en-US" sz="3200" dirty="0"/>
              <a:t>Carry bad prognosis ??!!!!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0577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Three  patterns  occur  </a:t>
            </a:r>
            <a:r>
              <a:rPr lang="en-US" sz="3200" dirty="0" err="1"/>
              <a:t>separateiy</a:t>
            </a:r>
            <a:r>
              <a:rPr lang="en-US" sz="3200" dirty="0"/>
              <a:t> or together:</a:t>
            </a:r>
            <a:br>
              <a:rPr lang="en-US" sz="3200" dirty="0"/>
            </a:br>
            <a:br>
              <a:rPr lang="en-US" sz="3200" dirty="0"/>
            </a:b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261559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dirty="0"/>
              <a:t>1-Stromal fibrosis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2-Cyst formation  ( &gt;3mm ) 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3-Adenosis  ( extra crowded acini )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48871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751736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Because  of  the  scant  amount of  breast tissue  in  men  the  tumor  rapidly  infiltrates  the  overlying  skin and  underlying  </a:t>
            </a:r>
            <a:r>
              <a:rPr lang="en-US" sz="3200" dirty="0" err="1"/>
              <a:t>thorasic</a:t>
            </a:r>
            <a:r>
              <a:rPr lang="en-US" sz="3200" dirty="0"/>
              <a:t>  wall . </a:t>
            </a:r>
          </a:p>
          <a:p>
            <a:pPr marL="0" indent="0" algn="l">
              <a:buNone/>
            </a:pPr>
            <a:r>
              <a:rPr lang="en-US" sz="3200" dirty="0"/>
              <a:t>Half  of  cases  have  </a:t>
            </a:r>
            <a:r>
              <a:rPr lang="en-US" sz="3200" dirty="0" err="1"/>
              <a:t>sepread</a:t>
            </a:r>
            <a:r>
              <a:rPr lang="en-US" sz="3200" dirty="0"/>
              <a:t>  to  regional  lymph  nodes  or  more  distant  sites   by  the  time  they  are  diagnosed.</a:t>
            </a:r>
          </a:p>
          <a:p>
            <a:pPr marL="0" indent="0" algn="l">
              <a:buNone/>
            </a:pPr>
            <a:r>
              <a:rPr lang="en-US" sz="3200" dirty="0"/>
              <a:t>Male  breast  carcinoma  resemble  the  invasive  carcinomas  seen  in  women both  morphologically  and  biologically 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758556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886" y="5107246"/>
            <a:ext cx="3578742" cy="1325563"/>
          </a:xfrm>
        </p:spPr>
        <p:txBody>
          <a:bodyPr/>
          <a:lstStyle/>
          <a:p>
            <a:r>
              <a:rPr lang="en-US" b="1" dirty="0"/>
              <a:t>Thank you</a:t>
            </a:r>
            <a:endParaRPr lang="ar-IQ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763" y="628317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Fibrocystic  changes  can  be  subdivided  into :</a:t>
            </a:r>
            <a:br>
              <a:rPr lang="en-US" dirty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dirty="0"/>
              <a:t>-non  proliferative  pattern 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dirty="0"/>
              <a:t>-proliferative   pattern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55878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Non  proliferative  changes: </a:t>
            </a: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are  the  most  common  type  of  fibrocystic  changes , characterized  by  an  increase  in  fibrous  stroma  associated  with  dilation  of  ducts  and  formation  of  variable  sized  cyst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259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Proliferative   changes :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307" y="1357792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When   there   is   epithelial  hyperplasia </a:t>
            </a:r>
          </a:p>
          <a:p>
            <a:pPr marL="0" indent="0" algn="l">
              <a:buNone/>
            </a:pPr>
            <a:r>
              <a:rPr lang="en-US" sz="3200" dirty="0"/>
              <a:t> ( the  presence  of  more  than  two epithelial  cell  layers ) 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0942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Relation  of  fibrocystic   changes  to  breast  carcinoma </a:t>
            </a:r>
            <a:endParaRPr lang="ar-IQ" sz="32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1-  minimal or  no  risk  of  breast  carcinoma  : when   there  is  fibrosis, cyst  formation  , apocrine  metaplasia  and mild  hyperplasia 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2-slightly   increased  risk  </a:t>
            </a:r>
            <a:r>
              <a:rPr lang="en-US" dirty="0">
                <a:solidFill>
                  <a:srgbClr val="FF0000"/>
                </a:solidFill>
              </a:rPr>
              <a:t>(1.5 – 2 fold ) </a:t>
            </a:r>
            <a:r>
              <a:rPr lang="en-US" dirty="0"/>
              <a:t>:  moderate   to  florid  hyperplasia  without  atypia .</a:t>
            </a:r>
            <a:endParaRPr lang="ar-IQ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3-  significant  increased  risk :atypical  hyperplasia  of  ductular  or  lobular epithelium  is  associated  with   </a:t>
            </a:r>
            <a:r>
              <a:rPr lang="en-US" dirty="0">
                <a:solidFill>
                  <a:srgbClr val="FF0000"/>
                </a:solidFill>
              </a:rPr>
              <a:t>(5- folds) </a:t>
            </a:r>
            <a:r>
              <a:rPr lang="en-US" dirty="0"/>
              <a:t>increase  in  the  risk  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   When  associated  with  family  history  of  breast  carcinoma  the risk  is  </a:t>
            </a:r>
            <a:r>
              <a:rPr lang="en-US" dirty="0">
                <a:solidFill>
                  <a:srgbClr val="FF0000"/>
                </a:solidFill>
              </a:rPr>
              <a:t>(10- folds) </a:t>
            </a:r>
            <a:r>
              <a:rPr lang="en-US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4956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Benign tumors of  the female  breast : 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ES" sz="3200" dirty="0"/>
              <a:t>1-fibroadenoma .</a:t>
            </a:r>
          </a:p>
          <a:p>
            <a:pPr marL="0" indent="0" algn="l">
              <a:buNone/>
            </a:pPr>
            <a:endParaRPr lang="es-ES" sz="3200" dirty="0"/>
          </a:p>
          <a:p>
            <a:pPr marL="0" indent="0" algn="l">
              <a:buNone/>
            </a:pPr>
            <a:r>
              <a:rPr lang="es-ES" sz="3200" dirty="0"/>
              <a:t>2-intraductal  papilloma  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24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Fibroadenoma :</a:t>
            </a:r>
            <a:endParaRPr lang="ar-IQ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>
                <a:solidFill>
                  <a:srgbClr val="FF0000"/>
                </a:solidFill>
              </a:rPr>
              <a:t>The  most  common  benign neoplasm of  the  female  breast.</a:t>
            </a:r>
          </a:p>
          <a:p>
            <a:pPr marL="0" indent="0" algn="l">
              <a:buNone/>
            </a:pPr>
            <a:r>
              <a:rPr lang="en-US" sz="3200" dirty="0"/>
              <a:t>Composed  of  fibroblastic  stroma  and epithelial elements , only  the  stromal  cells  are  truly  neoplastic .</a:t>
            </a:r>
          </a:p>
          <a:p>
            <a:pPr marL="0" indent="0" algn="l">
              <a:buNone/>
            </a:pPr>
            <a:r>
              <a:rPr lang="en-US" sz="3200" dirty="0"/>
              <a:t> Absolute  or  relative  increase  in  estrogen  is  thought  to  contribute  to  their  development. after   menopause they  may  regress  and  calcify </a:t>
            </a:r>
            <a:r>
              <a:rPr lang="en-US" dirty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781219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1247</Words>
  <Application>Microsoft Office PowerPoint</Application>
  <PresentationFormat>شاشة عريضة</PresentationFormat>
  <Paragraphs>140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نسق Office</vt:lpstr>
      <vt:lpstr>Breast  pathology</vt:lpstr>
      <vt:lpstr>Fibrocystic  changes of the breast</vt:lpstr>
      <vt:lpstr>Three  patterns  occur  separateiy or together:  </vt:lpstr>
      <vt:lpstr>Fibrocystic  changes  can  be  subdivided  into : </vt:lpstr>
      <vt:lpstr>Non  proliferative  changes: </vt:lpstr>
      <vt:lpstr>Proliferative   changes :</vt:lpstr>
      <vt:lpstr>Relation  of  fibrocystic   changes  to  breast  carcinoma </vt:lpstr>
      <vt:lpstr>Benign tumors of  the female  breast : </vt:lpstr>
      <vt:lpstr>Fibroadenoma :</vt:lpstr>
      <vt:lpstr> </vt:lpstr>
      <vt:lpstr>Large  duct  papilloma :</vt:lpstr>
      <vt:lpstr>Carcinoma of the female breast</vt:lpstr>
      <vt:lpstr>Risk  factors  &amp; pathogenesis:</vt:lpstr>
      <vt:lpstr> </vt:lpstr>
      <vt:lpstr> </vt:lpstr>
      <vt:lpstr>Classification  of  breast  carcinoma :</vt:lpstr>
      <vt:lpstr> </vt:lpstr>
      <vt:lpstr>CARCINOMA  IN – SITU (CIS)=NO  STROMAL  INVASION </vt:lpstr>
      <vt:lpstr>LCIS: the cells are uniform with low  grade  nucleus . </vt:lpstr>
      <vt:lpstr>Paget  disease of the nipple:</vt:lpstr>
      <vt:lpstr>2-Invasive carcinoma of the breast</vt:lpstr>
      <vt:lpstr>2-Invasive lobular carcinoma</vt:lpstr>
      <vt:lpstr> </vt:lpstr>
      <vt:lpstr> </vt:lpstr>
      <vt:lpstr>4-Colloid  (mucinous ) carcinoma</vt:lpstr>
      <vt:lpstr>5-Tubular  carcinoma  of  the breast :</vt:lpstr>
      <vt:lpstr>Inflammatory  carcinoma  :</vt:lpstr>
      <vt:lpstr>Male breast</vt:lpstr>
      <vt:lpstr>Carcinoma of the male breast </vt:lpstr>
      <vt:lpstr>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 pathology</dc:title>
  <dc:creator>FreeZone</dc:creator>
  <cp:lastModifiedBy>FreeZone</cp:lastModifiedBy>
  <cp:revision>15</cp:revision>
  <dcterms:created xsi:type="dcterms:W3CDTF">2023-04-04T07:42:49Z</dcterms:created>
  <dcterms:modified xsi:type="dcterms:W3CDTF">2023-04-04T09:32:47Z</dcterms:modified>
</cp:coreProperties>
</file>